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68" r:id="rId4"/>
    <p:sldId id="260" r:id="rId5"/>
    <p:sldId id="265" r:id="rId6"/>
    <p:sldId id="258" r:id="rId7"/>
    <p:sldId id="267" r:id="rId8"/>
    <p:sldId id="269" r:id="rId9"/>
    <p:sldId id="270" r:id="rId10"/>
    <p:sldId id="277" r:id="rId11"/>
    <p:sldId id="276" r:id="rId12"/>
    <p:sldId id="278" r:id="rId13"/>
    <p:sldId id="272" r:id="rId14"/>
    <p:sldId id="263" r:id="rId15"/>
    <p:sldId id="259" r:id="rId16"/>
    <p:sldId id="261" r:id="rId17"/>
    <p:sldId id="264" r:id="rId18"/>
    <p:sldId id="262" r:id="rId19"/>
    <p:sldId id="275" r:id="rId20"/>
    <p:sldId id="266"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6" d="100"/>
          <a:sy n="76" d="100"/>
        </p:scale>
        <p:origin x="24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AEB967-E2C5-4E28-AAEA-32DECB4AAEEE}" type="datetimeFigureOut">
              <a:rPr lang="tr-TR" smtClean="0"/>
              <a:t>9.1.2019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21573-5BDB-4D1E-93B7-0FBB0EDF2839}" type="slidenum">
              <a:rPr lang="tr-TR" smtClean="0"/>
              <a:t>‹#›</a:t>
            </a:fld>
            <a:endParaRPr lang="tr-TR"/>
          </a:p>
        </p:txBody>
      </p:sp>
    </p:spTree>
    <p:extLst>
      <p:ext uri="{BB962C8B-B14F-4D97-AF65-F5344CB8AC3E}">
        <p14:creationId xmlns:p14="http://schemas.microsoft.com/office/powerpoint/2010/main" val="32452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4B21573-5BDB-4D1E-93B7-0FBB0EDF2839}" type="slidenum">
              <a:rPr lang="tr-TR" smtClean="0"/>
              <a:t>14</a:t>
            </a:fld>
            <a:endParaRPr lang="tr-TR"/>
          </a:p>
        </p:txBody>
      </p:sp>
    </p:spTree>
    <p:extLst>
      <p:ext uri="{BB962C8B-B14F-4D97-AF65-F5344CB8AC3E}">
        <p14:creationId xmlns:p14="http://schemas.microsoft.com/office/powerpoint/2010/main" val="184709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2A54C80-263E-416B-A8E0-580EDEADCBDC}" type="datetimeFigureOut">
              <a:rPr lang="en-US" dirty="0"/>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1/9/2019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34096" y="811369"/>
            <a:ext cx="9723549" cy="5537916"/>
          </a:xfrm>
        </p:spPr>
        <p:txBody>
          <a:bodyPr/>
          <a:lstStyle/>
          <a:p>
            <a:pPr algn="ctr"/>
            <a:r>
              <a:rPr lang="tr-TR" dirty="0" smtClean="0">
                <a:solidFill>
                  <a:schemeClr val="accent2">
                    <a:lumMod val="75000"/>
                  </a:schemeClr>
                </a:solidFill>
              </a:rPr>
              <a:t/>
            </a:r>
            <a:br>
              <a:rPr lang="tr-TR" dirty="0" smtClean="0">
                <a:solidFill>
                  <a:schemeClr val="accent2">
                    <a:lumMod val="75000"/>
                  </a:schemeClr>
                </a:solidFill>
              </a:rPr>
            </a:br>
            <a:r>
              <a:rPr lang="tr-TR" dirty="0">
                <a:solidFill>
                  <a:schemeClr val="accent2">
                    <a:lumMod val="75000"/>
                  </a:schemeClr>
                </a:solidFill>
              </a:rPr>
              <a:t/>
            </a:r>
            <a:br>
              <a:rPr lang="tr-TR" dirty="0">
                <a:solidFill>
                  <a:schemeClr val="accent2">
                    <a:lumMod val="75000"/>
                  </a:schemeClr>
                </a:solidFill>
              </a:rPr>
            </a:br>
            <a:r>
              <a:rPr lang="tr-TR" dirty="0" smtClean="0">
                <a:solidFill>
                  <a:schemeClr val="accent2">
                    <a:lumMod val="75000"/>
                  </a:schemeClr>
                </a:solidFill>
              </a:rPr>
              <a:t/>
            </a:r>
            <a:br>
              <a:rPr lang="tr-TR" dirty="0" smtClean="0">
                <a:solidFill>
                  <a:schemeClr val="accent2">
                    <a:lumMod val="75000"/>
                  </a:schemeClr>
                </a:solidFill>
              </a:rPr>
            </a:br>
            <a:r>
              <a:rPr lang="tr-TR" dirty="0">
                <a:solidFill>
                  <a:schemeClr val="accent2">
                    <a:lumMod val="75000"/>
                  </a:schemeClr>
                </a:solidFill>
              </a:rPr>
              <a:t/>
            </a:r>
            <a:br>
              <a:rPr lang="tr-TR" dirty="0">
                <a:solidFill>
                  <a:schemeClr val="accent2">
                    <a:lumMod val="75000"/>
                  </a:schemeClr>
                </a:solidFill>
              </a:rPr>
            </a:br>
            <a:r>
              <a:rPr lang="tr-TR" dirty="0" smtClean="0">
                <a:solidFill>
                  <a:schemeClr val="accent2">
                    <a:lumMod val="75000"/>
                  </a:schemeClr>
                </a:solidFill>
              </a:rPr>
              <a:t>FATSA MESLEKİ VE TEKNİK ANADOLU LİSESİ </a:t>
            </a:r>
            <a:br>
              <a:rPr lang="tr-TR" dirty="0" smtClean="0">
                <a:solidFill>
                  <a:schemeClr val="accent2">
                    <a:lumMod val="75000"/>
                  </a:schemeClr>
                </a:solidFill>
              </a:rPr>
            </a:br>
            <a:r>
              <a:rPr lang="tr-TR" b="1" dirty="0" smtClean="0">
                <a:solidFill>
                  <a:srgbClr val="FF0000"/>
                </a:solidFill>
              </a:rPr>
              <a:t>BESLENME DOSTU OKUL</a:t>
            </a:r>
            <a:r>
              <a:rPr lang="tr-TR" dirty="0" smtClean="0">
                <a:solidFill>
                  <a:schemeClr val="accent2">
                    <a:lumMod val="75000"/>
                  </a:schemeClr>
                </a:solidFill>
              </a:rPr>
              <a:t/>
            </a:r>
            <a:br>
              <a:rPr lang="tr-TR" dirty="0" smtClean="0">
                <a:solidFill>
                  <a:schemeClr val="accent2">
                    <a:lumMod val="75000"/>
                  </a:schemeClr>
                </a:solidFill>
              </a:rPr>
            </a:br>
            <a:r>
              <a:rPr lang="tr-TR" b="1" dirty="0" smtClean="0">
                <a:solidFill>
                  <a:srgbClr val="FF0000"/>
                </a:solidFill>
              </a:rPr>
              <a:t>PROGRAMI</a:t>
            </a:r>
            <a:br>
              <a:rPr lang="tr-TR" b="1" dirty="0" smtClean="0">
                <a:solidFill>
                  <a:srgbClr val="FF0000"/>
                </a:solidFill>
              </a:rPr>
            </a:br>
            <a:r>
              <a:rPr lang="tr-TR" b="1" dirty="0" smtClean="0">
                <a:solidFill>
                  <a:srgbClr val="FF0000"/>
                </a:solidFill>
              </a:rPr>
              <a:t>2018</a:t>
            </a:r>
            <a:endParaRPr lang="tr-TR" b="1" dirty="0">
              <a:solidFill>
                <a:srgbClr val="FF0000"/>
              </a:solidFill>
            </a:endParaRPr>
          </a:p>
        </p:txBody>
      </p:sp>
    </p:spTree>
    <p:extLst>
      <p:ext uri="{BB962C8B-B14F-4D97-AF65-F5344CB8AC3E}">
        <p14:creationId xmlns:p14="http://schemas.microsoft.com/office/powerpoint/2010/main" val="392777424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77334" y="905922"/>
            <a:ext cx="8596668" cy="5062416"/>
          </a:xfrm>
        </p:spPr>
        <p:txBody>
          <a:bodyPr>
            <a:normAutofit/>
          </a:bodyPr>
          <a:lstStyle/>
          <a:p>
            <a:r>
              <a:rPr lang="tr-TR" sz="4400" b="1" dirty="0">
                <a:solidFill>
                  <a:srgbClr val="FF0000"/>
                </a:solidFill>
              </a:rPr>
              <a:t>Mineraller:</a:t>
            </a:r>
            <a:r>
              <a:rPr lang="tr-TR" sz="2400" dirty="0"/>
              <a:t> Sağlıklı yaşam için gereklidir. Mineraller (kalsiyum, bakır, iyot, demir, çinko vb.) sebze    ve meyvelerde bulunur, hücre korunması ve sağlıklı diş, kemik, cilt yapısı için önemlidir. Mineraller   ayrıca kalp ritmi, kan basıncı, vücuttaki sıvı dengesi gibi daha birçok düzenleyici fonksiyonlarda rol oynar.</a:t>
            </a:r>
          </a:p>
          <a:p>
            <a:pPr marL="0" indent="0">
              <a:buNone/>
            </a:pPr>
            <a:r>
              <a:rPr lang="tr-TR" sz="2400" dirty="0" smtClean="0"/>
              <a:t>     </a:t>
            </a:r>
          </a:p>
          <a:p>
            <a:pPr marL="0" indent="0">
              <a:buNone/>
            </a:pPr>
            <a:endParaRPr lang="tr-TR" sz="2400" dirty="0"/>
          </a:p>
          <a:p>
            <a:pPr marL="0" indent="0">
              <a:buNone/>
            </a:pPr>
            <a:endParaRPr lang="tr-TR" sz="2400" dirty="0" smtClean="0"/>
          </a:p>
          <a:p>
            <a:pPr marL="0" indent="0">
              <a:buNone/>
            </a:pPr>
            <a:endParaRPr lang="tr-TR" sz="2400" dirty="0"/>
          </a:p>
          <a:p>
            <a:pPr marL="0" indent="0">
              <a:buNone/>
            </a:pPr>
            <a:endParaRPr lang="tr-TR" sz="2400" dirty="0" smtClean="0"/>
          </a:p>
          <a:p>
            <a:pPr marL="0" indent="0">
              <a:buNone/>
            </a:pPr>
            <a:endParaRPr lang="tr-TR" sz="2400" dirty="0"/>
          </a:p>
        </p:txBody>
      </p:sp>
      <p:pic>
        <p:nvPicPr>
          <p:cNvPr id="14338" name="Picture 2" descr="http://bayan24.net/resim/6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808" y="3657599"/>
            <a:ext cx="3423634" cy="3071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37985"/>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0" y="1726564"/>
            <a:ext cx="5847008" cy="3191990"/>
          </a:xfrm>
        </p:spPr>
        <p:txBody>
          <a:bodyPr>
            <a:normAutofit fontScale="40000" lnSpcReduction="20000"/>
          </a:bodyPr>
          <a:lstStyle/>
          <a:p>
            <a:endParaRPr lang="tr-TR" sz="4800" b="1" dirty="0" smtClean="0">
              <a:solidFill>
                <a:srgbClr val="FF0000"/>
              </a:solidFill>
            </a:endParaRPr>
          </a:p>
          <a:p>
            <a:r>
              <a:rPr lang="tr-TR" sz="9300" b="1" dirty="0" smtClean="0">
                <a:solidFill>
                  <a:srgbClr val="FF0000"/>
                </a:solidFill>
              </a:rPr>
              <a:t>Proteinler</a:t>
            </a:r>
            <a:r>
              <a:rPr lang="tr-TR" sz="9300" b="1" dirty="0">
                <a:solidFill>
                  <a:srgbClr val="FF0000"/>
                </a:solidFill>
              </a:rPr>
              <a:t>:</a:t>
            </a:r>
            <a:r>
              <a:rPr lang="tr-TR" sz="9300" dirty="0">
                <a:solidFill>
                  <a:srgbClr val="FF0000"/>
                </a:solidFill>
              </a:rPr>
              <a:t> </a:t>
            </a:r>
            <a:r>
              <a:rPr lang="tr-TR" sz="5900" b="1" dirty="0"/>
              <a:t>Vücudun en etkili kalori yakıcı bölümü olan kas dokusunu güçlendirmek açısından </a:t>
            </a:r>
            <a:r>
              <a:rPr lang="tr-TR" sz="5900" b="1" dirty="0" smtClean="0"/>
              <a:t>çok önemlidir</a:t>
            </a:r>
            <a:r>
              <a:rPr lang="tr-TR" sz="5900" b="1" dirty="0"/>
              <a:t>. Protein ette, süt ürünlerinde ve daha az olarak hububat  ürünlerinde bulunmaktadır</a:t>
            </a:r>
            <a:r>
              <a:rPr lang="tr-TR" sz="5900" b="1" dirty="0" smtClean="0"/>
              <a:t>.</a:t>
            </a:r>
          </a:p>
          <a:p>
            <a:pPr marL="0" indent="0">
              <a:buNone/>
            </a:pPr>
            <a:r>
              <a:rPr lang="tr-TR" sz="5900" b="1" dirty="0"/>
              <a:t> </a:t>
            </a:r>
            <a:r>
              <a:rPr lang="tr-TR" sz="5900" b="1" dirty="0" smtClean="0"/>
              <a:t>           </a:t>
            </a:r>
          </a:p>
          <a:p>
            <a:pPr marL="0" indent="0">
              <a:buNone/>
            </a:pPr>
            <a:r>
              <a:rPr lang="tr-TR" sz="2600" dirty="0"/>
              <a:t> </a:t>
            </a:r>
            <a:r>
              <a:rPr lang="tr-TR" sz="2600" dirty="0" smtClean="0"/>
              <a:t>       </a:t>
            </a:r>
          </a:p>
          <a:p>
            <a:pPr marL="0" indent="0">
              <a:buNone/>
            </a:pPr>
            <a:endParaRPr lang="tr-TR" sz="2400" dirty="0"/>
          </a:p>
          <a:p>
            <a:pPr marL="0" indent="0">
              <a:buNone/>
            </a:pPr>
            <a:endParaRPr lang="tr-TR" sz="2400" dirty="0" smtClean="0"/>
          </a:p>
          <a:p>
            <a:pPr marL="0" indent="0">
              <a:buNone/>
            </a:pPr>
            <a:endParaRPr lang="tr-TR" sz="2400" dirty="0"/>
          </a:p>
          <a:p>
            <a:pPr marL="0" indent="0">
              <a:buNone/>
            </a:pPr>
            <a:endParaRPr lang="tr-TR" sz="2400" dirty="0" smtClean="0"/>
          </a:p>
        </p:txBody>
      </p:sp>
      <p:pic>
        <p:nvPicPr>
          <p:cNvPr id="12294" name="Picture 6" descr="http://www.metesports.com/wp-content/uploads/2014/10/Protein-Pl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7008" y="1"/>
            <a:ext cx="63449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453770"/>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0" y="0"/>
            <a:ext cx="6516709" cy="6858000"/>
          </a:xfrm>
        </p:spPr>
        <p:txBody>
          <a:bodyPr>
            <a:normAutofit fontScale="40000" lnSpcReduction="20000"/>
          </a:bodyPr>
          <a:lstStyle/>
          <a:p>
            <a:endParaRPr lang="tr-TR" sz="9600" b="1" dirty="0" smtClean="0">
              <a:solidFill>
                <a:schemeClr val="accent2">
                  <a:lumMod val="75000"/>
                </a:schemeClr>
              </a:solidFill>
            </a:endParaRPr>
          </a:p>
          <a:p>
            <a:r>
              <a:rPr lang="tr-TR" sz="10000" b="1" dirty="0" smtClean="0">
                <a:solidFill>
                  <a:srgbClr val="FF0000"/>
                </a:solidFill>
              </a:rPr>
              <a:t>Yağ-şeker</a:t>
            </a:r>
            <a:r>
              <a:rPr lang="tr-TR" sz="10000" b="1" dirty="0">
                <a:solidFill>
                  <a:srgbClr val="FF0000"/>
                </a:solidFill>
              </a:rPr>
              <a:t>:</a:t>
            </a:r>
            <a:r>
              <a:rPr lang="tr-TR" sz="9600" b="1" dirty="0"/>
              <a:t>  </a:t>
            </a:r>
            <a:r>
              <a:rPr lang="tr-TR" sz="9600" dirty="0"/>
              <a:t>Yağ ve</a:t>
            </a:r>
            <a:r>
              <a:rPr lang="tr-TR" sz="9600" b="1" dirty="0"/>
              <a:t> </a:t>
            </a:r>
            <a:r>
              <a:rPr lang="tr-TR" sz="9600" dirty="0"/>
              <a:t>şeker, çok az tüketilmesi gereken gıdalardır fakat A, D, E ve K vitaminleri gibi vücudumuz için önemli vitaminleri taşıma görevi yaptıklarından dolayı sağlığımız için yenilmesi de çok önemlidir. Sıvı ve katı yağlar, şeker ve tatlılar bu grupta yer alır.</a:t>
            </a:r>
          </a:p>
          <a:p>
            <a:endParaRPr lang="tr-TR" sz="6000" dirty="0"/>
          </a:p>
          <a:p>
            <a:endParaRPr lang="tr-TR" sz="2800" dirty="0"/>
          </a:p>
        </p:txBody>
      </p:sp>
      <p:pic>
        <p:nvPicPr>
          <p:cNvPr id="13314" name="Picture 2" descr="http://data.whicdn.com/images/1411586/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1165" y="2063920"/>
            <a:ext cx="5530835" cy="479408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cayirkent.net/wp-content/uploads/2012/01/yag-seker-dengeli-beslen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165" y="0"/>
            <a:ext cx="5530835" cy="366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610138"/>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9218" name="Picture 2" descr="https://encrypted-tbn0.gstatic.com/images?q=tbn:ANd9GcTCNZse9jmucltKLRK8Zn9pU1Qk2eT-KV5kUytRcahTNMMMV9P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3316"/>
            <a:ext cx="12192000" cy="6814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893602"/>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7174" name="Picture 6" descr="Yiyeceklerin Vucudumuza Etkiler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65468" y="352874"/>
            <a:ext cx="6325497" cy="6325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502901"/>
      </p:ext>
    </p:extLst>
  </p:cSld>
  <p:clrMapOvr>
    <a:masterClrMapping/>
  </p:clrMapOvr>
  <mc:AlternateContent xmlns:mc="http://schemas.openxmlformats.org/markup-compatibility/2006" xmlns:p14="http://schemas.microsoft.com/office/powerpoint/2010/main">
    <mc:Choice Requires="p14">
      <p:transition p14:dur="10" advTm="12000"/>
    </mc:Choice>
    <mc:Fallback xmlns="">
      <p:transition advTm="12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3074" name="Picture 2" descr="http://www.taylankumeli.com/images/puf_lokmalar/diyetisyen_taylan_kumeli_saglikli_beslenmenin_temel_kurallar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3045" y="383503"/>
            <a:ext cx="6350783" cy="635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188000"/>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146" name="Picture 2" descr="http://www.taylankumeli.com/images/puf_lokmalar/diyetisyen_taylan_kumeli_10_saglikli_ve_lezzetli_atistirmalik.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5618" y="284261"/>
            <a:ext cx="7549595" cy="645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509036"/>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8194" name="Picture 2" descr="http://www.taylankumeli.com/images/puf_lokmalar/diyetisyen_taylan_kumeli_cikolata_yerine_yiyebileceginiz_10_yiyece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40048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122" name="Picture 2" descr="http://www.sabriulkervakfi.org/img/icerik/tabak/sayfa_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164" y="0"/>
            <a:ext cx="123331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28352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0" y="0"/>
            <a:ext cx="12320789" cy="6858000"/>
          </a:xfrm>
          <a:prstGeom prst="rect">
            <a:avLst/>
          </a:prstGeom>
        </p:spPr>
      </p:pic>
    </p:spTree>
    <p:extLst>
      <p:ext uri="{BB962C8B-B14F-4D97-AF65-F5344CB8AC3E}">
        <p14:creationId xmlns:p14="http://schemas.microsoft.com/office/powerpoint/2010/main" val="125911743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sz="5400" b="1" dirty="0" smtClean="0">
                <a:solidFill>
                  <a:srgbClr val="FF0000"/>
                </a:solidFill>
              </a:rPr>
              <a:t>SAĞLIKLI BESLENME</a:t>
            </a:r>
            <a:endParaRPr lang="tr-TR" sz="5400" b="1" dirty="0">
              <a:solidFill>
                <a:srgbClr val="FF0000"/>
              </a:solidFill>
            </a:endParaRPr>
          </a:p>
        </p:txBody>
      </p:sp>
      <p:pic>
        <p:nvPicPr>
          <p:cNvPr id="1028" name="Picture 4" descr="http://denizinizi.com/wp-content/uploads/beslenm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9778"/>
            <a:ext cx="12192000" cy="689777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923504" y="629923"/>
            <a:ext cx="5666704" cy="769441"/>
          </a:xfrm>
          <a:prstGeom prst="rect">
            <a:avLst/>
          </a:prstGeom>
        </p:spPr>
        <p:txBody>
          <a:bodyPr wrap="square">
            <a:spAutoFit/>
          </a:bodyPr>
          <a:lstStyle/>
          <a:p>
            <a:r>
              <a:rPr lang="tr-TR" sz="4400" b="1" dirty="0" smtClean="0">
                <a:solidFill>
                  <a:srgbClr val="FF0000"/>
                </a:solidFill>
              </a:rPr>
              <a:t> SAĞLIKLI </a:t>
            </a:r>
            <a:r>
              <a:rPr lang="tr-TR" sz="4400" b="1" dirty="0">
                <a:solidFill>
                  <a:srgbClr val="FF0000"/>
                </a:solidFill>
              </a:rPr>
              <a:t>BESLENME</a:t>
            </a:r>
            <a:endParaRPr lang="tr-TR" sz="4400" dirty="0"/>
          </a:p>
        </p:txBody>
      </p:sp>
    </p:spTree>
    <p:extLst>
      <p:ext uri="{BB962C8B-B14F-4D97-AF65-F5344CB8AC3E}">
        <p14:creationId xmlns:p14="http://schemas.microsoft.com/office/powerpoint/2010/main" val="86694669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771079" y="0"/>
            <a:ext cx="5718639" cy="6857999"/>
          </a:xfrm>
          <a:prstGeom prst="rect">
            <a:avLst/>
          </a:prstGeom>
        </p:spPr>
      </p:pic>
    </p:spTree>
    <p:extLst>
      <p:ext uri="{BB962C8B-B14F-4D97-AF65-F5344CB8AC3E}">
        <p14:creationId xmlns:p14="http://schemas.microsoft.com/office/powerpoint/2010/main" val="359552098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242" name="Picture 2" descr="http://www.okuluzumu.gov.tr/panel/kcfinder/bulut/images/Resim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0467" y="167425"/>
            <a:ext cx="7392473" cy="641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60364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5818" y="532327"/>
            <a:ext cx="8596668" cy="1320800"/>
          </a:xfrm>
        </p:spPr>
        <p:txBody>
          <a:bodyPr>
            <a:normAutofit fontScale="90000"/>
          </a:bodyPr>
          <a:lstStyle/>
          <a:p>
            <a:r>
              <a:rPr lang="tr-TR" dirty="0" smtClean="0">
                <a:solidFill>
                  <a:schemeClr val="accent2">
                    <a:lumMod val="75000"/>
                  </a:schemeClr>
                </a:solidFill>
              </a:rPr>
              <a:t/>
            </a:r>
            <a:br>
              <a:rPr lang="tr-TR" dirty="0" smtClean="0">
                <a:solidFill>
                  <a:schemeClr val="accent2">
                    <a:lumMod val="75000"/>
                  </a:schemeClr>
                </a:solidFill>
              </a:rPr>
            </a:br>
            <a:r>
              <a:rPr lang="tr-TR" sz="5400" b="1" dirty="0" smtClean="0">
                <a:solidFill>
                  <a:srgbClr val="FF0000"/>
                </a:solidFill>
              </a:rPr>
              <a:t>Sağlıklı </a:t>
            </a:r>
            <a:r>
              <a:rPr lang="tr-TR" sz="5400" b="1" dirty="0">
                <a:solidFill>
                  <a:srgbClr val="FF0000"/>
                </a:solidFill>
              </a:rPr>
              <a:t>Beslenme Nedir?</a:t>
            </a:r>
          </a:p>
        </p:txBody>
      </p:sp>
      <p:sp>
        <p:nvSpPr>
          <p:cNvPr id="3" name="İçerik Yer Tutucusu 2"/>
          <p:cNvSpPr>
            <a:spLocks noGrp="1"/>
          </p:cNvSpPr>
          <p:nvPr>
            <p:ph idx="1"/>
          </p:nvPr>
        </p:nvSpPr>
        <p:spPr/>
        <p:txBody>
          <a:bodyPr>
            <a:normAutofit/>
          </a:bodyPr>
          <a:lstStyle/>
          <a:p>
            <a:r>
              <a:rPr lang="tr-TR" sz="2800" dirty="0"/>
              <a:t>Sağlıklı beslenme, </a:t>
            </a:r>
            <a:r>
              <a:rPr lang="tr-TR" sz="2800" dirty="0" smtClean="0"/>
              <a:t>“besin </a:t>
            </a:r>
            <a:r>
              <a:rPr lang="tr-TR" sz="2800" dirty="0"/>
              <a:t>değeri yüksek, günlük olarak alınması gereken protein, karbonhidrat, yağ, mineral ve vitaminleri içeren gıdaların, sağlığı korumak, iyi hissetmek ve enerji vermesi için dengeli olarak tüketilmesidir</a:t>
            </a:r>
            <a:r>
              <a:rPr lang="tr-TR" sz="2800" dirty="0" smtClean="0"/>
              <a:t>”.</a:t>
            </a:r>
            <a:endParaRPr lang="tr-TR" sz="2800" dirty="0"/>
          </a:p>
        </p:txBody>
      </p:sp>
    </p:spTree>
    <p:extLst>
      <p:ext uri="{BB962C8B-B14F-4D97-AF65-F5344CB8AC3E}">
        <p14:creationId xmlns:p14="http://schemas.microsoft.com/office/powerpoint/2010/main" val="316047328"/>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elisbabansevim.com/images/bes_yonca.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4710" y="0"/>
            <a:ext cx="7482625" cy="673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83265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2">
                    <a:lumMod val="75000"/>
                  </a:schemeClr>
                </a:solidFill>
              </a:rPr>
              <a:t>    SAĞLIKLI BÜYÜME VE GELİŞME İÇİN</a:t>
            </a:r>
            <a:endParaRPr lang="tr-TR" dirty="0">
              <a:solidFill>
                <a:schemeClr val="accent2">
                  <a:lumMod val="75000"/>
                </a:schemeClr>
              </a:solidFill>
            </a:endParaRPr>
          </a:p>
        </p:txBody>
      </p:sp>
      <p:sp>
        <p:nvSpPr>
          <p:cNvPr id="3" name="İçerik Yer Tutucusu 2"/>
          <p:cNvSpPr>
            <a:spLocks noGrp="1"/>
          </p:cNvSpPr>
          <p:nvPr>
            <p:ph idx="1"/>
          </p:nvPr>
        </p:nvSpPr>
        <p:spPr>
          <a:xfrm>
            <a:off x="1376978" y="1930401"/>
            <a:ext cx="7897023" cy="4110962"/>
          </a:xfrm>
        </p:spPr>
        <p:txBody>
          <a:bodyPr>
            <a:normAutofit fontScale="92500" lnSpcReduction="10000"/>
          </a:bodyPr>
          <a:lstStyle/>
          <a:p>
            <a:r>
              <a:rPr lang="tr-TR" sz="2800" dirty="0" smtClean="0"/>
              <a:t>Güne kahvaltı yaparak başlayın.</a:t>
            </a:r>
          </a:p>
          <a:p>
            <a:r>
              <a:rPr lang="tr-TR" sz="2800" dirty="0" smtClean="0"/>
              <a:t>Her gün en az iki bardak süt için.</a:t>
            </a:r>
          </a:p>
          <a:p>
            <a:r>
              <a:rPr lang="tr-TR" sz="2800" dirty="0" smtClean="0"/>
              <a:t>Sebze ve meyve tüketimini artırın.</a:t>
            </a:r>
          </a:p>
          <a:p>
            <a:r>
              <a:rPr lang="tr-TR" sz="2800" dirty="0" smtClean="0"/>
              <a:t>Daha az şeker ve şekerli besin tüketin.</a:t>
            </a:r>
          </a:p>
          <a:p>
            <a:r>
              <a:rPr lang="tr-TR" sz="2800" dirty="0" smtClean="0"/>
              <a:t>Daha az tuz kullanın.</a:t>
            </a:r>
          </a:p>
          <a:p>
            <a:r>
              <a:rPr lang="tr-TR" sz="2800" dirty="0"/>
              <a:t>Yeterli ve dengeli beslenin</a:t>
            </a:r>
            <a:r>
              <a:rPr lang="tr-TR" sz="2800" dirty="0" smtClean="0"/>
              <a:t>.</a:t>
            </a:r>
          </a:p>
          <a:p>
            <a:r>
              <a:rPr lang="tr-TR" sz="2800" dirty="0" smtClean="0"/>
              <a:t>Öğün atlamayın.</a:t>
            </a:r>
          </a:p>
          <a:p>
            <a:r>
              <a:rPr lang="tr-TR" sz="2800" dirty="0"/>
              <a:t>Spor yaparak kemiklerinizi güçlendirin.</a:t>
            </a:r>
          </a:p>
          <a:p>
            <a:endParaRPr lang="tr-TR" sz="2800" dirty="0"/>
          </a:p>
        </p:txBody>
      </p:sp>
    </p:spTree>
    <p:extLst>
      <p:ext uri="{BB962C8B-B14F-4D97-AF65-F5344CB8AC3E}">
        <p14:creationId xmlns:p14="http://schemas.microsoft.com/office/powerpoint/2010/main" val="2576487080"/>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2054" name="Picture 6" descr="http://lokmanhekimocem.meb.k12.tr/meb_iys_dosyalar/34/27/973636/resimler/2015_04/k_14134002_besle1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311"/>
            <a:ext cx="12191999" cy="761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46885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66730" y="579549"/>
            <a:ext cx="8596668" cy="678287"/>
          </a:xfrm>
        </p:spPr>
        <p:txBody>
          <a:bodyPr>
            <a:normAutofit fontScale="90000"/>
          </a:bodyPr>
          <a:lstStyle/>
          <a:p>
            <a:r>
              <a:rPr lang="tr-TR" dirty="0" smtClean="0">
                <a:solidFill>
                  <a:schemeClr val="accent2">
                    <a:lumMod val="75000"/>
                  </a:schemeClr>
                </a:solidFill>
              </a:rPr>
              <a:t>                     </a:t>
            </a:r>
            <a:r>
              <a:rPr lang="tr-TR" sz="4000" b="1" dirty="0" smtClean="0">
                <a:solidFill>
                  <a:srgbClr val="FF0000"/>
                </a:solidFill>
              </a:rPr>
              <a:t>BESLENME PİRAMİDİ</a:t>
            </a:r>
            <a:endParaRPr lang="tr-TR" sz="4000" b="1" dirty="0">
              <a:solidFill>
                <a:srgbClr val="FF0000"/>
              </a:solidFill>
            </a:endParaRPr>
          </a:p>
        </p:txBody>
      </p:sp>
      <p:pic>
        <p:nvPicPr>
          <p:cNvPr id="4" name="İçerik Yer Tutucusu 3"/>
          <p:cNvPicPr>
            <a:picLocks noGrp="1" noChangeAspect="1"/>
          </p:cNvPicPr>
          <p:nvPr>
            <p:ph idx="1"/>
          </p:nvPr>
        </p:nvPicPr>
        <p:blipFill>
          <a:blip r:embed="rId2"/>
          <a:stretch>
            <a:fillRect/>
          </a:stretch>
        </p:blipFill>
        <p:spPr>
          <a:xfrm>
            <a:off x="746975" y="1723211"/>
            <a:ext cx="9942490" cy="5134789"/>
          </a:xfrm>
          <a:prstGeom prst="rect">
            <a:avLst/>
          </a:prstGeom>
        </p:spPr>
      </p:pic>
    </p:spTree>
    <p:extLst>
      <p:ext uri="{BB962C8B-B14F-4D97-AF65-F5344CB8AC3E}">
        <p14:creationId xmlns:p14="http://schemas.microsoft.com/office/powerpoint/2010/main" val="237871331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0" y="1"/>
            <a:ext cx="12192000" cy="6858000"/>
          </a:xfrm>
        </p:spPr>
        <p:txBody>
          <a:bodyPr>
            <a:noAutofit/>
          </a:bodyPr>
          <a:lstStyle/>
          <a:p>
            <a:endParaRPr lang="tr-TR" sz="2800" dirty="0" smtClean="0"/>
          </a:p>
          <a:p>
            <a:endParaRPr lang="tr-TR" sz="2800" dirty="0"/>
          </a:p>
          <a:p>
            <a:pPr marL="0" indent="0">
              <a:buNone/>
            </a:pPr>
            <a:r>
              <a:rPr lang="tr-TR" sz="3600" b="1" dirty="0" smtClean="0">
                <a:solidFill>
                  <a:srgbClr val="FF0000"/>
                </a:solidFill>
              </a:rPr>
              <a:t>    Beslenme </a:t>
            </a:r>
            <a:r>
              <a:rPr lang="tr-TR" sz="3600" b="1" dirty="0">
                <a:solidFill>
                  <a:srgbClr val="FF0000"/>
                </a:solidFill>
              </a:rPr>
              <a:t>piramidi 5 ana besin grubunu </a:t>
            </a:r>
            <a:r>
              <a:rPr lang="tr-TR" sz="3600" b="1" dirty="0" smtClean="0">
                <a:solidFill>
                  <a:srgbClr val="FF0000"/>
                </a:solidFill>
              </a:rPr>
              <a:t>içerir</a:t>
            </a:r>
          </a:p>
          <a:p>
            <a:pPr marL="0" indent="0">
              <a:buNone/>
            </a:pPr>
            <a:endParaRPr lang="tr-TR" sz="3600" b="1" dirty="0" smtClean="0">
              <a:solidFill>
                <a:srgbClr val="FF0000"/>
              </a:solidFill>
            </a:endParaRPr>
          </a:p>
          <a:p>
            <a:r>
              <a:rPr lang="tr-TR" sz="3200" b="1" dirty="0" smtClean="0"/>
              <a:t>Piramit </a:t>
            </a:r>
            <a:r>
              <a:rPr lang="tr-TR" sz="3200" b="1" dirty="0"/>
              <a:t>en altta yer alan ve sıklıkla tüketilmesi gereken karbonhidratlarla başlar ve daha az tüketilmesi gereken gıdalara doğru gider. Bu besin grupları karbonhidratlar, mineraller, proteinler, yağ ve şekerdir</a:t>
            </a:r>
            <a:r>
              <a:rPr lang="tr-TR" sz="3200" b="1" dirty="0" smtClean="0"/>
              <a:t>. Beslenme </a:t>
            </a:r>
            <a:r>
              <a:rPr lang="tr-TR" sz="3200" b="1" dirty="0"/>
              <a:t>piramidi gıdaların doğru seçimi için rehberiniz olmalıdır.</a:t>
            </a:r>
          </a:p>
        </p:txBody>
      </p:sp>
    </p:spTree>
    <p:extLst>
      <p:ext uri="{BB962C8B-B14F-4D97-AF65-F5344CB8AC3E}">
        <p14:creationId xmlns:p14="http://schemas.microsoft.com/office/powerpoint/2010/main" val="3394857332"/>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4856" y="579550"/>
            <a:ext cx="8977788" cy="5358782"/>
          </a:xfrm>
        </p:spPr>
        <p:txBody>
          <a:bodyPr>
            <a:noAutofit/>
          </a:bodyPr>
          <a:lstStyle/>
          <a:p>
            <a:pPr marL="0" indent="0">
              <a:buNone/>
            </a:pPr>
            <a:r>
              <a:rPr lang="tr-TR" sz="3200" b="1" dirty="0" err="1" smtClean="0">
                <a:solidFill>
                  <a:srgbClr val="FF0000"/>
                </a:solidFill>
                <a:latin typeface="Arial" panose="020B0604020202020204" pitchFamily="34" charset="0"/>
              </a:rPr>
              <a:t>Karbonhidratlar:</a:t>
            </a:r>
            <a:r>
              <a:rPr lang="tr-TR" sz="3200" dirty="0" err="1" smtClean="0">
                <a:solidFill>
                  <a:srgbClr val="000000"/>
                </a:solidFill>
                <a:latin typeface="Arial" panose="020B0604020202020204" pitchFamily="34" charset="0"/>
              </a:rPr>
              <a:t>Alt</a:t>
            </a:r>
            <a:r>
              <a:rPr lang="tr-TR" sz="3200" dirty="0" smtClean="0">
                <a:solidFill>
                  <a:srgbClr val="000000"/>
                </a:solidFill>
                <a:latin typeface="Arial" panose="020B0604020202020204" pitchFamily="34" charset="0"/>
              </a:rPr>
              <a:t> </a:t>
            </a:r>
            <a:r>
              <a:rPr lang="tr-TR" sz="3200" dirty="0">
                <a:solidFill>
                  <a:srgbClr val="000000"/>
                </a:solidFill>
                <a:latin typeface="Arial" panose="020B0604020202020204" pitchFamily="34" charset="0"/>
              </a:rPr>
              <a:t>grupta yer alan ve sıklıkla tüketilmesi gereken gıdalardır. Karbonhidratlar pirinç, bulgur, makarna gibi tahıllardır</a:t>
            </a:r>
            <a:r>
              <a:rPr lang="tr-TR" sz="3200" dirty="0" smtClean="0">
                <a:solidFill>
                  <a:srgbClr val="000000"/>
                </a:solidFill>
                <a:latin typeface="Arial" panose="020B0604020202020204" pitchFamily="34" charset="0"/>
              </a:rPr>
              <a:t>.</a:t>
            </a:r>
          </a:p>
        </p:txBody>
      </p:sp>
      <p:pic>
        <p:nvPicPr>
          <p:cNvPr id="15362" name="Picture 2" descr="http://cdn.nasilkolay.com/static/CWPTZ/karbonhidrat-nasil-yaga-donusur_646x3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856" y="2762325"/>
            <a:ext cx="8886423" cy="3831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104625"/>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par>
    </p:tnLst>
  </p:timing>
</p:sld>
</file>

<file path=ppt/theme/theme1.xml><?xml version="1.0" encoding="utf-8"?>
<a:theme xmlns:a="http://schemas.openxmlformats.org/drawingml/2006/main" name="Kristal">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162</TotalTime>
  <Words>174</Words>
  <Application>Microsoft Office PowerPoint</Application>
  <PresentationFormat>Geniş ekran</PresentationFormat>
  <Paragraphs>35</Paragraphs>
  <Slides>21</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Arial</vt:lpstr>
      <vt:lpstr>Calibri</vt:lpstr>
      <vt:lpstr>Trebuchet MS</vt:lpstr>
      <vt:lpstr>Wingdings 3</vt:lpstr>
      <vt:lpstr>Kristal</vt:lpstr>
      <vt:lpstr>    FATSA MESLEKİ VE TEKNİK ANADOLU LİSESİ  BESLENME DOSTU OKUL PROGRAMI 2018</vt:lpstr>
      <vt:lpstr>               SAĞLIKLI BESLENME</vt:lpstr>
      <vt:lpstr> Sağlıklı Beslenme Nedir?</vt:lpstr>
      <vt:lpstr>PowerPoint Sunusu</vt:lpstr>
      <vt:lpstr>    SAĞLIKLI BÜYÜME VE GELİŞME İÇİN</vt:lpstr>
      <vt:lpstr>PowerPoint Sunusu</vt:lpstr>
      <vt:lpstr>                     BESLENME PİRAMİDİ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BESLENME DOSTU OKULLAR</dc:title>
  <dc:creator>Ogretmen2</dc:creator>
  <cp:lastModifiedBy>bilg_414</cp:lastModifiedBy>
  <cp:revision>19</cp:revision>
  <dcterms:created xsi:type="dcterms:W3CDTF">2016-03-23T06:17:07Z</dcterms:created>
  <dcterms:modified xsi:type="dcterms:W3CDTF">2019-01-09T13:54:37Z</dcterms:modified>
</cp:coreProperties>
</file>